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29"/>
  </p:notesMasterIdLst>
  <p:sldIdLst>
    <p:sldId id="257" r:id="rId2"/>
    <p:sldId id="287" r:id="rId3"/>
    <p:sldId id="292" r:id="rId4"/>
    <p:sldId id="265" r:id="rId5"/>
    <p:sldId id="264" r:id="rId6"/>
    <p:sldId id="263" r:id="rId7"/>
    <p:sldId id="294" r:id="rId8"/>
    <p:sldId id="293" r:id="rId9"/>
    <p:sldId id="295" r:id="rId10"/>
    <p:sldId id="297" r:id="rId11"/>
    <p:sldId id="296" r:id="rId12"/>
    <p:sldId id="271" r:id="rId13"/>
    <p:sldId id="272" r:id="rId14"/>
    <p:sldId id="283" r:id="rId15"/>
    <p:sldId id="282" r:id="rId16"/>
    <p:sldId id="277" r:id="rId17"/>
    <p:sldId id="273" r:id="rId18"/>
    <p:sldId id="279" r:id="rId19"/>
    <p:sldId id="300" r:id="rId20"/>
    <p:sldId id="301" r:id="rId21"/>
    <p:sldId id="291" r:id="rId22"/>
    <p:sldId id="290" r:id="rId23"/>
    <p:sldId id="298" r:id="rId24"/>
    <p:sldId id="288" r:id="rId25"/>
    <p:sldId id="299" r:id="rId26"/>
    <p:sldId id="285" r:id="rId27"/>
    <p:sldId id="269" r:id="rId2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ΔΩΡΑ" initials="Δ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106" y="-6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983F8-DDED-42C9-841A-66AD708112A7}" type="datetimeFigureOut">
              <a:rPr lang="el-GR" smtClean="0"/>
              <a:pPr/>
              <a:t>19/12/2013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9805C-66D7-4BC6-9B0D-1525DB54264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0554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9805C-66D7-4BC6-9B0D-1525DB54264B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81493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9805C-66D7-4BC6-9B0D-1525DB54264B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84204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9805C-66D7-4BC6-9B0D-1525DB54264B}" type="slidenum">
              <a:rPr lang="el-GR" smtClean="0">
                <a:solidFill>
                  <a:prstClr val="black"/>
                </a:solidFill>
              </a:rPr>
              <a:pPr/>
              <a:t>16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4204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9805C-66D7-4BC6-9B0D-1525DB54264B}" type="slidenum">
              <a:rPr lang="el-GR" smtClean="0">
                <a:solidFill>
                  <a:prstClr val="black"/>
                </a:solidFill>
              </a:rPr>
              <a:pPr/>
              <a:t>18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420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9805C-66D7-4BC6-9B0D-1525DB54264B}" type="slidenum">
              <a:rPr lang="el-GR" smtClean="0">
                <a:solidFill>
                  <a:prstClr val="black"/>
                </a:solidFill>
              </a:rPr>
              <a:pPr/>
              <a:t>25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4204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119EDB6C-E168-4C05-907A-1828FCCB7019}" type="datetimeFigureOut">
              <a:rPr lang="el-GR" smtClean="0"/>
              <a:pPr/>
              <a:t>19/12/2013</a:t>
            </a:fld>
            <a:endParaRPr lang="el-G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D3715A47-95C2-4F0A-81A2-44D435C91BAF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EDB6C-E168-4C05-907A-1828FCCB7019}" type="datetimeFigureOut">
              <a:rPr lang="el-GR" smtClean="0"/>
              <a:pPr/>
              <a:t>19/12/2013</a:t>
            </a:fld>
            <a:endParaRPr lang="el-G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715A47-95C2-4F0A-81A2-44D435C91BAF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EDB6C-E168-4C05-907A-1828FCCB7019}" type="datetimeFigureOut">
              <a:rPr lang="el-GR" smtClean="0"/>
              <a:pPr/>
              <a:t>19/12/2013</a:t>
            </a:fld>
            <a:endParaRPr lang="el-G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715A47-95C2-4F0A-81A2-44D435C91BAF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EDB6C-E168-4C05-907A-1828FCCB7019}" type="datetimeFigureOut">
              <a:rPr lang="el-GR" smtClean="0"/>
              <a:pPr/>
              <a:t>19/12/2013</a:t>
            </a:fld>
            <a:endParaRPr lang="el-G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715A47-95C2-4F0A-81A2-44D435C91BAF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119EDB6C-E168-4C05-907A-1828FCCB7019}" type="datetimeFigureOut">
              <a:rPr lang="el-GR" smtClean="0"/>
              <a:pPr/>
              <a:t>19/12/2013</a:t>
            </a:fld>
            <a:endParaRPr lang="el-G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D3715A47-95C2-4F0A-81A2-44D435C91BAF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el-GR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EDB6C-E168-4C05-907A-1828FCCB7019}" type="datetimeFigureOut">
              <a:rPr lang="el-GR" smtClean="0"/>
              <a:pPr/>
              <a:t>19/12/2013</a:t>
            </a:fld>
            <a:endParaRPr lang="el-G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715A47-95C2-4F0A-81A2-44D435C91BAF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EDB6C-E168-4C05-907A-1828FCCB7019}" type="datetimeFigureOut">
              <a:rPr lang="el-GR" smtClean="0"/>
              <a:pPr/>
              <a:t>19/12/2013</a:t>
            </a:fld>
            <a:endParaRPr lang="el-G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715A47-95C2-4F0A-81A2-44D435C91BAF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EDB6C-E168-4C05-907A-1828FCCB7019}" type="datetimeFigureOut">
              <a:rPr lang="el-GR" smtClean="0"/>
              <a:pPr/>
              <a:t>19/12/2013</a:t>
            </a:fld>
            <a:endParaRPr lang="el-G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715A47-95C2-4F0A-81A2-44D435C91BAF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EDB6C-E168-4C05-907A-1828FCCB7019}" type="datetimeFigureOut">
              <a:rPr lang="el-GR" smtClean="0"/>
              <a:pPr/>
              <a:t>19/12/2013</a:t>
            </a:fld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715A47-95C2-4F0A-81A2-44D435C91BAF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EDB6C-E168-4C05-907A-1828FCCB7019}" type="datetimeFigureOut">
              <a:rPr lang="el-GR" smtClean="0"/>
              <a:pPr/>
              <a:t>19/12/2013</a:t>
            </a:fld>
            <a:endParaRPr lang="el-G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715A47-95C2-4F0A-81A2-44D435C91BAF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EDB6C-E168-4C05-907A-1828FCCB7019}" type="datetimeFigureOut">
              <a:rPr lang="el-GR" smtClean="0"/>
              <a:pPr/>
              <a:t>19/12/2013</a:t>
            </a:fld>
            <a:endParaRPr lang="el-GR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715A47-95C2-4F0A-81A2-44D435C91BAF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3715A47-95C2-4F0A-81A2-44D435C91BAF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19EDB6C-E168-4C05-907A-1828FCCB7019}" type="datetimeFigureOut">
              <a:rPr lang="el-GR" smtClean="0"/>
              <a:pPr/>
              <a:t>19/12/2013</a:t>
            </a:fld>
            <a:endParaRPr lang="el-G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0.wav"/><Relationship Id="rId5" Type="http://schemas.openxmlformats.org/officeDocument/2006/relationships/image" Target="../media/image3.png"/><Relationship Id="rId4" Type="http://schemas.microsoft.com/office/2007/relationships/media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1.wav"/><Relationship Id="rId5" Type="http://schemas.openxmlformats.org/officeDocument/2006/relationships/image" Target="../media/image3.png"/><Relationship Id="rId4" Type="http://schemas.microsoft.com/office/2007/relationships/media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2.wav"/><Relationship Id="rId5" Type="http://schemas.openxmlformats.org/officeDocument/2006/relationships/image" Target="../media/image3.png"/><Relationship Id="rId4" Type="http://schemas.microsoft.com/office/2007/relationships/media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3.wav"/><Relationship Id="rId5" Type="http://schemas.openxmlformats.org/officeDocument/2006/relationships/image" Target="../media/image3.png"/><Relationship Id="rId4" Type="http://schemas.microsoft.com/office/2007/relationships/media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4.wav"/><Relationship Id="rId5" Type="http://schemas.openxmlformats.org/officeDocument/2006/relationships/image" Target="../media/image3.png"/><Relationship Id="rId4" Type="http://schemas.microsoft.com/office/2007/relationships/media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5.wav"/><Relationship Id="rId5" Type="http://schemas.openxmlformats.org/officeDocument/2006/relationships/image" Target="../media/image3.png"/><Relationship Id="rId4" Type="http://schemas.microsoft.com/office/2007/relationships/media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6.wav"/><Relationship Id="rId6" Type="http://schemas.openxmlformats.org/officeDocument/2006/relationships/image" Target="../media/image3.png"/><Relationship Id="rId5" Type="http://schemas.microsoft.com/office/2007/relationships/media" Target="../media/media16.wav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7.wav"/><Relationship Id="rId5" Type="http://schemas.openxmlformats.org/officeDocument/2006/relationships/image" Target="../media/image3.png"/><Relationship Id="rId4" Type="http://schemas.microsoft.com/office/2007/relationships/media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8.wav"/><Relationship Id="rId6" Type="http://schemas.openxmlformats.org/officeDocument/2006/relationships/image" Target="../media/image3.png"/><Relationship Id="rId5" Type="http://schemas.microsoft.com/office/2007/relationships/media" Target="../media/media18.wav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9.wav"/><Relationship Id="rId5" Type="http://schemas.openxmlformats.org/officeDocument/2006/relationships/image" Target="../media/image3.png"/><Relationship Id="rId4" Type="http://schemas.microsoft.com/office/2007/relationships/media" Target="../media/media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2.wav"/><Relationship Id="rId6" Type="http://schemas.openxmlformats.org/officeDocument/2006/relationships/image" Target="../media/image3.png"/><Relationship Id="rId5" Type="http://schemas.microsoft.com/office/2007/relationships/media" Target="../media/media2.wav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20.wav"/><Relationship Id="rId5" Type="http://schemas.openxmlformats.org/officeDocument/2006/relationships/image" Target="../media/image3.png"/><Relationship Id="rId4" Type="http://schemas.microsoft.com/office/2007/relationships/media" Target="../media/media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21.wav"/><Relationship Id="rId5" Type="http://schemas.openxmlformats.org/officeDocument/2006/relationships/image" Target="../media/image3.png"/><Relationship Id="rId4" Type="http://schemas.microsoft.com/office/2007/relationships/media" Target="../media/media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22.wav"/><Relationship Id="rId5" Type="http://schemas.openxmlformats.org/officeDocument/2006/relationships/image" Target="../media/image3.png"/><Relationship Id="rId4" Type="http://schemas.microsoft.com/office/2007/relationships/media" Target="../media/media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23.wav"/><Relationship Id="rId5" Type="http://schemas.openxmlformats.org/officeDocument/2006/relationships/image" Target="../media/image3.png"/><Relationship Id="rId4" Type="http://schemas.microsoft.com/office/2007/relationships/media" Target="../media/media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24.wav"/><Relationship Id="rId5" Type="http://schemas.openxmlformats.org/officeDocument/2006/relationships/image" Target="../media/image3.png"/><Relationship Id="rId4" Type="http://schemas.microsoft.com/office/2007/relationships/media" Target="../media/media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25.wav"/><Relationship Id="rId6" Type="http://schemas.openxmlformats.org/officeDocument/2006/relationships/image" Target="../media/image3.png"/><Relationship Id="rId5" Type="http://schemas.microsoft.com/office/2007/relationships/media" Target="../media/media25.wav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26.wav"/><Relationship Id="rId5" Type="http://schemas.openxmlformats.org/officeDocument/2006/relationships/image" Target="../media/image3.png"/><Relationship Id="rId4" Type="http://schemas.microsoft.com/office/2007/relationships/media" Target="../media/media26.wav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7.wav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27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3.wav"/><Relationship Id="rId5" Type="http://schemas.openxmlformats.org/officeDocument/2006/relationships/image" Target="../media/image3.png"/><Relationship Id="rId4" Type="http://schemas.microsoft.com/office/2007/relationships/media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4.wav"/><Relationship Id="rId6" Type="http://schemas.openxmlformats.org/officeDocument/2006/relationships/image" Target="../media/image3.png"/><Relationship Id="rId5" Type="http://schemas.microsoft.com/office/2007/relationships/media" Target="../media/media4.wav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5.wav"/><Relationship Id="rId5" Type="http://schemas.openxmlformats.org/officeDocument/2006/relationships/image" Target="../media/image3.png"/><Relationship Id="rId4" Type="http://schemas.microsoft.com/office/2007/relationships/media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6.wav"/><Relationship Id="rId5" Type="http://schemas.openxmlformats.org/officeDocument/2006/relationships/image" Target="../media/image3.png"/><Relationship Id="rId4" Type="http://schemas.microsoft.com/office/2007/relationships/media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7.wav"/><Relationship Id="rId5" Type="http://schemas.openxmlformats.org/officeDocument/2006/relationships/image" Target="../media/image3.png"/><Relationship Id="rId4" Type="http://schemas.microsoft.com/office/2007/relationships/media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8.wav"/><Relationship Id="rId5" Type="http://schemas.openxmlformats.org/officeDocument/2006/relationships/image" Target="../media/image3.png"/><Relationship Id="rId4" Type="http://schemas.microsoft.com/office/2007/relationships/media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9.wav"/><Relationship Id="rId5" Type="http://schemas.openxmlformats.org/officeDocument/2006/relationships/image" Target="../media/image3.png"/><Relationship Id="rId4" Type="http://schemas.microsoft.com/office/2007/relationships/media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755577" y="3789040"/>
            <a:ext cx="6120680" cy="223224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 Theodora D. Patrona, Ph.D.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rgbClr val="1F497D"/>
                </a:solidFill>
              </a:rPr>
              <a:t> </a:t>
            </a:r>
            <a:endParaRPr lang="en-US" sz="2800" dirty="0">
              <a:solidFill>
                <a:srgbClr val="222222"/>
              </a:solidFill>
              <a:latin typeface="Times New Roman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2012 -2013 Library Research Fellowship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Tsakopoulos Hellenic Collection 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California State University, Sacramento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Funded by the Elios Society </a:t>
            </a:r>
          </a:p>
          <a:p>
            <a:pPr algn="ctr"/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5832648" cy="3888432"/>
          </a:xfrm>
        </p:spPr>
        <p:txBody>
          <a:bodyPr>
            <a:norm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en-US" b="1" dirty="0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Greek-American Women’s Writing in the First Half of the Twentieth Century</a:t>
            </a:r>
            <a:r>
              <a:rPr lang="el-GR" sz="3200" b="1" dirty="0">
                <a:solidFill>
                  <a:schemeClr val="tx2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el-GR" sz="3200" b="1" dirty="0">
                <a:solidFill>
                  <a:schemeClr val="tx2"/>
                </a:solidFill>
                <a:latin typeface="Calibri"/>
                <a:ea typeface="Calibri"/>
                <a:cs typeface="Times New Roman"/>
              </a:rPr>
            </a:br>
            <a:endParaRPr lang="el-GR" b="1" dirty="0">
              <a:solidFill>
                <a:schemeClr val="tx2"/>
              </a:solidFill>
            </a:endParaRPr>
          </a:p>
        </p:txBody>
      </p:sp>
      <p:pic>
        <p:nvPicPr>
          <p:cNvPr id="5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308304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7250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2" descr="C:\Users\Public\Pictures\Kodak Pictures\1-8-2013\dscn252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41"/>
          <a:stretch/>
        </p:blipFill>
        <p:spPr bwMode="auto">
          <a:xfrm>
            <a:off x="1691680" y="764704"/>
            <a:ext cx="3657600" cy="447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Τίτλος 2"/>
          <p:cNvSpPr>
            <a:spLocks noGrp="1"/>
          </p:cNvSpPr>
          <p:nvPr>
            <p:ph type="subTitle" idx="1"/>
          </p:nvPr>
        </p:nvSpPr>
        <p:spPr>
          <a:xfrm>
            <a:off x="1619672" y="5301208"/>
            <a:ext cx="4032448" cy="136815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of the two earliest copies of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Athene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dating from the summer of  1941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96336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603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/>
          <p:cNvSpPr>
            <a:spLocks noGrp="1"/>
          </p:cNvSpPr>
          <p:nvPr>
            <p:ph type="subTitle" idx="1"/>
          </p:nvPr>
        </p:nvSpPr>
        <p:spPr>
          <a:xfrm>
            <a:off x="2152891" y="5339586"/>
            <a:ext cx="3744416" cy="1185758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front cover of the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Athene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August 1941 issue.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2195736" y="1268873"/>
            <a:ext cx="3962400" cy="2133600"/>
          </a:xfrm>
        </p:spPr>
        <p:txBody>
          <a:bodyPr/>
          <a:lstStyle/>
          <a:p>
            <a:endParaRPr lang="el-GR"/>
          </a:p>
        </p:txBody>
      </p:sp>
      <p:pic>
        <p:nvPicPr>
          <p:cNvPr id="4" name="Picture 3" descr="C:\Users\Public\Pictures\Kodak Pictures\1-8-2013\dscn25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94"/>
          <a:stretch/>
        </p:blipFill>
        <p:spPr bwMode="auto">
          <a:xfrm>
            <a:off x="2195736" y="916293"/>
            <a:ext cx="3494562" cy="442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24328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120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619672" y="6092656"/>
            <a:ext cx="4824536" cy="765344"/>
          </a:xfrm>
        </p:spPr>
        <p:txBody>
          <a:bodyPr>
            <a:noAutofit/>
          </a:bodyPr>
          <a:lstStyle/>
          <a:p>
            <a:pPr algn="ctr"/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Argonautis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 important source of  literary information.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170" name="Picture 2" descr="C:\Users\Public\Pictures\Kodak Pictures\1-8-2013\dscn27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1098" y="332656"/>
            <a:ext cx="431913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24328" y="3068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488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907704" y="5949280"/>
            <a:ext cx="4319132" cy="90872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Ifigeneia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Copadis’s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Women’s Magazine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Ellenitha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from  1949.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43" name="Picture 3" descr="C:\Users\Public\Pictures\Kodak Pictures\1-8-2013\dscn27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40"/>
            <a:ext cx="431913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68344" y="3212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488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835696" y="5643803"/>
            <a:ext cx="4392488" cy="109756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sell-out of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Ellenitha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name change to 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Ellen-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Ellenitha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1955.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2290" name="Picture 2" descr="C:\Users\Public\Pictures\Kodak Pictures\1-8-2013\dscn28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72" r="5652" b="2393"/>
          <a:stretch/>
        </p:blipFill>
        <p:spPr bwMode="auto">
          <a:xfrm>
            <a:off x="2051720" y="21658"/>
            <a:ext cx="3614057" cy="562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96336" y="3356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776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/>
          <p:cNvSpPr>
            <a:spLocks noGrp="1"/>
          </p:cNvSpPr>
          <p:nvPr>
            <p:ph type="subTitle" idx="1"/>
          </p:nvPr>
        </p:nvSpPr>
        <p:spPr>
          <a:xfrm>
            <a:off x="2051719" y="5749248"/>
            <a:ext cx="4106979" cy="776096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final name change to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Ellenismos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Amerikes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C:\Users\Public\Pictures\Kodak Pictures\1-8-2013\dscn29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9" t="-8063" r="3289" b="8063"/>
          <a:stretch/>
        </p:blipFill>
        <p:spPr bwMode="auto">
          <a:xfrm>
            <a:off x="2123728" y="-43476"/>
            <a:ext cx="4034971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96336" y="3284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144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2280046" y="5373216"/>
            <a:ext cx="4020145" cy="148478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Among others, Helen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Cosimus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Athena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Giannakas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contributed their poems  to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Athene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1520" y="2924944"/>
            <a:ext cx="1728192" cy="1512168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4098" name="Picture 2" descr="C:\Users\Public\Pictures\Kodak Pictures\1-8-2013\dscn25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83" t="2289" b="5485"/>
          <a:stretch/>
        </p:blipFill>
        <p:spPr bwMode="auto">
          <a:xfrm>
            <a:off x="2280046" y="0"/>
            <a:ext cx="3974305" cy="531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596336" y="3068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117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691680" y="5538296"/>
            <a:ext cx="4530783" cy="1319704"/>
          </a:xfrm>
        </p:spPr>
        <p:txBody>
          <a:bodyPr>
            <a:noAutofit/>
          </a:bodyPr>
          <a:lstStyle/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Women like Sofia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Vavlitou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regularly published their work in periodicals like 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Vema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Gapa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1266" name="Picture 2" descr="C:\Users\Public\Pictures\Kodak Pictures\1-8-2013\dscn28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2" t="3849"/>
          <a:stretch/>
        </p:blipFill>
        <p:spPr bwMode="auto">
          <a:xfrm>
            <a:off x="2158255" y="0"/>
            <a:ext cx="4064207" cy="553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740352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488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971600" y="5514157"/>
            <a:ext cx="5832648" cy="134384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Carita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Dogget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Corse’s article on the Greek-American presence in Florida and her ancestor’s,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Dr.Andrew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Turnbull’s, role. 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1520" y="2924944"/>
            <a:ext cx="1728192" cy="1512168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2050" name="Picture 2" descr="C:\Users\Public\Pictures\Kodak Pictures\1-8-2013\dscn25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98"/>
          <a:stretch/>
        </p:blipFill>
        <p:spPr bwMode="auto">
          <a:xfrm>
            <a:off x="1763688" y="30538"/>
            <a:ext cx="4319132" cy="548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668344" y="3068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430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/>
          <p:cNvSpPr>
            <a:spLocks noGrp="1"/>
          </p:cNvSpPr>
          <p:nvPr>
            <p:ph type="subTitle" idx="1"/>
          </p:nvPr>
        </p:nvSpPr>
        <p:spPr>
          <a:xfrm>
            <a:off x="1043608" y="5777150"/>
            <a:ext cx="5472608" cy="108085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Unlike  early  in the century,  Greek women in the 1940s did not hesitate to include their names with submissions. 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 descr="C:\Users\Public\Pictures\Kodak Pictures\1-8-2013\dscn26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151"/>
            <a:ext cx="431913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68344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76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/>
          <p:cNvSpPr>
            <a:spLocks noGrp="1"/>
          </p:cNvSpPr>
          <p:nvPr>
            <p:ph type="subTitle" idx="1"/>
          </p:nvPr>
        </p:nvSpPr>
        <p:spPr>
          <a:xfrm>
            <a:off x="1441824" y="5080000"/>
            <a:ext cx="5008789" cy="1373336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Women’s clubs in America as seen by Maria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Sarantopoulou-Economidou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1916.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 descr="C:\Users\Public\Pictures\Kodak Pictures\1-8-2013\dscn30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047" r="14947" b="-6676"/>
          <a:stretch/>
        </p:blipFill>
        <p:spPr bwMode="auto">
          <a:xfrm>
            <a:off x="1331640" y="495874"/>
            <a:ext cx="5008789" cy="486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236296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574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/>
          <p:cNvSpPr>
            <a:spLocks noGrp="1"/>
          </p:cNvSpPr>
          <p:nvPr>
            <p:ph type="subTitle" idx="1"/>
          </p:nvPr>
        </p:nvSpPr>
        <p:spPr>
          <a:xfrm>
            <a:off x="1259632" y="5767572"/>
            <a:ext cx="5328592" cy="1090427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Though local ethnic histories fail to acknowledge them, Greek women writers came from diverse states.  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C:\Users\Public\Pictures\Kodak Pictures\1-8-2013\dscn26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431913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96336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615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/>
          <p:cNvSpPr>
            <a:spLocks noGrp="1"/>
          </p:cNvSpPr>
          <p:nvPr>
            <p:ph type="subTitle" idx="1"/>
          </p:nvPr>
        </p:nvSpPr>
        <p:spPr>
          <a:xfrm flipH="1">
            <a:off x="827584" y="5733256"/>
            <a:ext cx="559616" cy="936104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629455" y="5157192"/>
            <a:ext cx="5598729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Collections and University Archives California State University, Sacramento.</a:t>
            </a:r>
            <a:endParaRPr lang="el-GR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C:\Users\Public\Pictures\Kodak Pictures\31-8-2013\dscn38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455" y="620688"/>
            <a:ext cx="5760000" cy="431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96336" y="3068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950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/>
          <p:cNvSpPr>
            <a:spLocks noGrp="1"/>
          </p:cNvSpPr>
          <p:nvPr>
            <p:ph type="subTitle" idx="1"/>
          </p:nvPr>
        </p:nvSpPr>
        <p:spPr>
          <a:xfrm>
            <a:off x="1043608" y="5517232"/>
            <a:ext cx="5760000" cy="108012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Women Journalists: Madeline Karr and the 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 Herald.</a:t>
            </a:r>
            <a:endParaRPr lang="el-G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9458" name="Picture 2" descr="C:\Users\Public\Pictures\Kodak Pictures\31-8-2013\dscn37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64634"/>
            <a:ext cx="5760000" cy="431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96336" y="3068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646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/>
          <p:cNvSpPr>
            <a:spLocks noGrp="1"/>
          </p:cNvSpPr>
          <p:nvPr>
            <p:ph type="subTitle" idx="1"/>
          </p:nvPr>
        </p:nvSpPr>
        <p:spPr>
          <a:xfrm>
            <a:off x="2123728" y="5445224"/>
            <a:ext cx="4607838" cy="1296144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Mary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Vrionides’s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Letter to Basil Vlavianos.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434" name="Picture 2" descr="C:\Users\Public\Pictures\Kodak Pictures\31-8-2013\dscn34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" t="-10331" r="-463" b="10331"/>
          <a:stretch/>
        </p:blipFill>
        <p:spPr bwMode="auto">
          <a:xfrm>
            <a:off x="2267744" y="-459432"/>
            <a:ext cx="431913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24328" y="2924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609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/>
          <p:cNvSpPr>
            <a:spLocks noGrp="1"/>
          </p:cNvSpPr>
          <p:nvPr>
            <p:ph type="subTitle" idx="1"/>
          </p:nvPr>
        </p:nvSpPr>
        <p:spPr>
          <a:xfrm>
            <a:off x="1835696" y="5601108"/>
            <a:ext cx="4536504" cy="106825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Women’s publications in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Athene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appeared as early as 1944.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 descr="C:\Users\Public\Pictures\Kodak Pictures\1-8-2013\dscn25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45"/>
          <a:stretch/>
        </p:blipFill>
        <p:spPr bwMode="auto">
          <a:xfrm>
            <a:off x="1835696" y="33784"/>
            <a:ext cx="4319132" cy="55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24328" y="3068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2904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979712" y="5496827"/>
            <a:ext cx="4421088" cy="1361173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Article on Rae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Dalven’s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important work on Greek Literary Translation.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1520" y="2924944"/>
            <a:ext cx="1728192" cy="1512168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6146" name="Picture 2" descr="C:\Users\Public\Pictures\Kodak Pictures\1-8-2013\dscn25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18"/>
          <a:stretch/>
        </p:blipFill>
        <p:spPr bwMode="auto">
          <a:xfrm>
            <a:off x="1979712" y="14334"/>
            <a:ext cx="4319132" cy="548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596336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296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/>
          <p:cNvSpPr>
            <a:spLocks noGrp="1"/>
          </p:cNvSpPr>
          <p:nvPr>
            <p:ph type="subTitle" idx="1"/>
          </p:nvPr>
        </p:nvSpPr>
        <p:spPr>
          <a:xfrm>
            <a:off x="755576" y="5157192"/>
            <a:ext cx="5760000" cy="1152128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Greek Women writers and the ambitious book-length project.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 descr="C:\Users\Public\Pictures\Kodak Pictures\1-8-2013\dscn2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5760000" cy="431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452320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1204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1043608" y="593616"/>
            <a:ext cx="5814392" cy="744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1000"/>
              </a:spcAft>
            </a:pPr>
            <a:r>
              <a:rPr lang="en-US" b="1" u="sng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Works Cited</a:t>
            </a:r>
            <a:endParaRPr lang="el-GR" sz="16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n-US" b="1" dirty="0" err="1" smtClean="0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Saloutos</a:t>
            </a:r>
            <a:r>
              <a:rPr lang="en-US" b="1" dirty="0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, </a:t>
            </a:r>
            <a:r>
              <a:rPr lang="en-US" b="1" dirty="0" err="1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Theodoros</a:t>
            </a:r>
            <a:r>
              <a:rPr lang="en-US" b="1" dirty="0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.</a:t>
            </a:r>
            <a:r>
              <a:rPr lang="en-US" b="1" i="1" dirty="0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 The Greeks in America: A Student’s </a:t>
            </a:r>
            <a:r>
              <a:rPr lang="en-US" b="1" i="1" dirty="0" smtClean="0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	Guide </a:t>
            </a:r>
            <a:r>
              <a:rPr lang="en-US" b="1" i="1" dirty="0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to </a:t>
            </a:r>
            <a:r>
              <a:rPr lang="en-US" b="1" i="1" dirty="0" err="1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Localised</a:t>
            </a:r>
            <a:r>
              <a:rPr lang="en-US" b="1" i="1" dirty="0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 History. </a:t>
            </a:r>
            <a:r>
              <a:rPr lang="en-US" b="1" dirty="0" smtClean="0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Cambridge</a:t>
            </a:r>
            <a:r>
              <a:rPr lang="en-US" b="1" dirty="0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: Harvard </a:t>
            </a:r>
            <a:r>
              <a:rPr lang="en-US" b="1" dirty="0" smtClean="0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	University </a:t>
            </a:r>
            <a:r>
              <a:rPr lang="en-US" b="1" dirty="0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Press, 1964.</a:t>
            </a:r>
            <a:r>
              <a:rPr lang="en-US" b="1" i="1" dirty="0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 </a:t>
            </a:r>
            <a:endParaRPr lang="el-GR" sz="16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lvl="0" algn="just">
              <a:lnSpc>
                <a:spcPct val="200000"/>
              </a:lnSpc>
              <a:spcAft>
                <a:spcPts val="1000"/>
              </a:spcAft>
            </a:pPr>
            <a:r>
              <a:rPr lang="en-US" b="1" dirty="0" err="1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Xenides</a:t>
            </a:r>
            <a:r>
              <a:rPr lang="en-US" b="1" dirty="0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, J.P.</a:t>
            </a:r>
            <a:r>
              <a:rPr lang="en-US" b="1" i="1" dirty="0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 The Greeks in America</a:t>
            </a:r>
            <a:r>
              <a:rPr lang="en-US" b="1" dirty="0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. New York: Henry H. </a:t>
            </a:r>
            <a:r>
              <a:rPr lang="en-US" b="1" dirty="0" smtClean="0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	Doran </a:t>
            </a:r>
            <a:r>
              <a:rPr lang="en-US" b="1" dirty="0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Company: 1922</a:t>
            </a:r>
            <a:r>
              <a:rPr lang="en-US" b="1" dirty="0" smtClean="0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.</a:t>
            </a:r>
            <a:r>
              <a:rPr lang="en-US" b="1" dirty="0">
                <a:solidFill>
                  <a:srgbClr val="5B6973"/>
                </a:solidFill>
                <a:latin typeface="Times New Roman"/>
                <a:ea typeface="SimSun"/>
                <a:cs typeface="Times New Roman"/>
              </a:rPr>
              <a:t> </a:t>
            </a:r>
            <a:endParaRPr lang="en-US" b="1" dirty="0" smtClean="0">
              <a:solidFill>
                <a:srgbClr val="5B6973"/>
              </a:solidFill>
              <a:latin typeface="Times New Roman"/>
              <a:ea typeface="SimSun"/>
              <a:cs typeface="Times New Roman"/>
            </a:endParaRPr>
          </a:p>
          <a:p>
            <a:pPr lvl="0" algn="just">
              <a:lnSpc>
                <a:spcPct val="200000"/>
              </a:lnSpc>
              <a:spcAft>
                <a:spcPts val="1000"/>
              </a:spcAft>
            </a:pPr>
            <a:r>
              <a:rPr lang="en-US" b="1" dirty="0" err="1" smtClean="0">
                <a:solidFill>
                  <a:srgbClr val="5B6973"/>
                </a:solidFill>
                <a:latin typeface="Times New Roman"/>
                <a:ea typeface="SimSun"/>
                <a:cs typeface="Times New Roman"/>
              </a:rPr>
              <a:t>Ziogas</a:t>
            </a:r>
            <a:r>
              <a:rPr lang="en-US" b="1" dirty="0">
                <a:solidFill>
                  <a:srgbClr val="5B6973"/>
                </a:solidFill>
                <a:latin typeface="Times New Roman"/>
                <a:ea typeface="SimSun"/>
                <a:cs typeface="Times New Roman"/>
              </a:rPr>
              <a:t>, Elias. To  </a:t>
            </a:r>
            <a:r>
              <a:rPr lang="en-US" b="1" dirty="0" err="1">
                <a:solidFill>
                  <a:srgbClr val="5B6973"/>
                </a:solidFill>
                <a:latin typeface="Times New Roman"/>
                <a:ea typeface="SimSun"/>
                <a:cs typeface="Times New Roman"/>
              </a:rPr>
              <a:t>Kykneion</a:t>
            </a:r>
            <a:r>
              <a:rPr lang="en-US" b="1" dirty="0">
                <a:solidFill>
                  <a:srgbClr val="5B6973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b="1" dirty="0" err="1">
                <a:solidFill>
                  <a:srgbClr val="5B6973"/>
                </a:solidFill>
                <a:latin typeface="Times New Roman"/>
                <a:ea typeface="SimSun"/>
                <a:cs typeface="Times New Roman"/>
              </a:rPr>
              <a:t>Asma</a:t>
            </a:r>
            <a:r>
              <a:rPr lang="en-US" b="1" dirty="0">
                <a:solidFill>
                  <a:srgbClr val="5B6973"/>
                </a:solidFill>
                <a:latin typeface="Times New Roman"/>
                <a:ea typeface="SimSun"/>
                <a:cs typeface="Times New Roman"/>
              </a:rPr>
              <a:t> ton 	</a:t>
            </a:r>
            <a:r>
              <a:rPr lang="en-US" b="1" dirty="0" err="1">
                <a:solidFill>
                  <a:srgbClr val="5B6973"/>
                </a:solidFill>
                <a:latin typeface="Times New Roman"/>
                <a:ea typeface="SimSun"/>
                <a:cs typeface="Times New Roman"/>
              </a:rPr>
              <a:t>Hellenoamerikanekon</a:t>
            </a:r>
            <a:r>
              <a:rPr lang="en-US" b="1" dirty="0">
                <a:solidFill>
                  <a:srgbClr val="5B6973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b="1" dirty="0" err="1">
                <a:solidFill>
                  <a:srgbClr val="5B6973"/>
                </a:solidFill>
                <a:latin typeface="Times New Roman"/>
                <a:ea typeface="SimSun"/>
                <a:cs typeface="Times New Roman"/>
              </a:rPr>
              <a:t>Grammaton</a:t>
            </a:r>
            <a:r>
              <a:rPr lang="en-US" b="1" dirty="0">
                <a:solidFill>
                  <a:srgbClr val="5B6973"/>
                </a:solidFill>
                <a:latin typeface="Times New Roman"/>
                <a:ea typeface="SimSun"/>
                <a:cs typeface="Times New Roman"/>
              </a:rPr>
              <a:t>. 	Athenai:1978.</a:t>
            </a:r>
            <a:endParaRPr lang="el-GR" sz="1600" b="1" dirty="0">
              <a:solidFill>
                <a:srgbClr val="5B6973"/>
              </a:solidFill>
              <a:ea typeface="Calibri"/>
              <a:cs typeface="Times New Roman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</a:pPr>
            <a:endParaRPr lang="en-US" b="1" dirty="0" smtClean="0">
              <a:solidFill>
                <a:schemeClr val="tx2"/>
              </a:solidFill>
              <a:latin typeface="Times New Roman"/>
              <a:ea typeface="SimSun"/>
              <a:cs typeface="Times New Roman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</a:pPr>
            <a:endParaRPr lang="el-GR" sz="16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indent="457200" algn="just">
              <a:lnSpc>
                <a:spcPct val="200000"/>
              </a:lnSpc>
              <a:spcAft>
                <a:spcPts val="1000"/>
              </a:spcAft>
            </a:pPr>
            <a:r>
              <a:rPr lang="en-US" b="1" dirty="0">
                <a:solidFill>
                  <a:schemeClr val="tx2"/>
                </a:solidFill>
                <a:latin typeface="Times New Roman"/>
                <a:ea typeface="SimSun"/>
                <a:cs typeface="Times New Roman"/>
              </a:rPr>
              <a:t> </a:t>
            </a:r>
            <a:endParaRPr lang="el-GR" sz="1600" b="1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  <p:pic>
        <p:nvPicPr>
          <p:cNvPr id="6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596336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042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506" name="Picture 2" descr="C:\Users\Public\Pictures\Kodak Pictures\31-8-2013\dscn3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1882" y="692696"/>
            <a:ext cx="5760000" cy="431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Υπότιτλος 1"/>
          <p:cNvSpPr>
            <a:spLocks noGrp="1"/>
          </p:cNvSpPr>
          <p:nvPr>
            <p:ph type="subTitle" idx="1"/>
          </p:nvPr>
        </p:nvSpPr>
        <p:spPr>
          <a:xfrm>
            <a:off x="1061882" y="5157192"/>
            <a:ext cx="5760000" cy="1296144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Greek immigrant women learning English in America (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Sarantopoulou-Economidou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1916).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380312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6091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971600" y="4939820"/>
            <a:ext cx="5760000" cy="1513516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Tsakopoulos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Hellenic Collection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California State University, Sacramento.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1520" y="2924944"/>
            <a:ext cx="1728192" cy="1512168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8194" name="Picture 2" descr="C:\Users\Public\Pictures\Kodak Pictures\1-8-2013\dscn27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5760000" cy="431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452320" y="3068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733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9218" name="Picture 2" descr="C:\Users\Public\Pictures\Kodak Pictures\1-8-2013\dscn27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20688"/>
            <a:ext cx="431913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24328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7176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475656" y="5301208"/>
            <a:ext cx="4824536" cy="108012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Demetra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Vaka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-Brown, one of the few Greek women writers studied as early as the 1940s. 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122" name="Picture 2" descr="C:\Users\Public\Pictures\Kodak Pictures\1-8-2013\dscn25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352" t="8567" r="2352" b="-8567"/>
          <a:stretch/>
        </p:blipFill>
        <p:spPr bwMode="auto">
          <a:xfrm>
            <a:off x="1691680" y="31530"/>
            <a:ext cx="4248472" cy="566576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24328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7176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403648" y="5760000"/>
            <a:ext cx="4853136" cy="118039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of the early 1940s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Athene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articles on the Greek immigrant press where women authors tried their writing powers. 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074" name="Picture 2" descr="C:\Users\Public\Pictures\Kodak Pictures\1-8-2013\dscn25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0" t="-5292" r="180" b="5292"/>
          <a:stretch/>
        </p:blipFill>
        <p:spPr bwMode="auto">
          <a:xfrm>
            <a:off x="1763688" y="-17647"/>
            <a:ext cx="431913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96336" y="3068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542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/>
          <p:cNvSpPr>
            <a:spLocks noGrp="1"/>
          </p:cNvSpPr>
          <p:nvPr>
            <p:ph type="subTitle" idx="1"/>
          </p:nvPr>
        </p:nvSpPr>
        <p:spPr>
          <a:xfrm>
            <a:off x="1547664" y="5589240"/>
            <a:ext cx="4853136" cy="126876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1940s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Athene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article on Greek women’s activities in the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performative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arts.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C:\Users\Public\Pictures\Kodak Pictures\1-8-2013\dscn25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40" t="5848" r="740" b="-7978"/>
          <a:stretch/>
        </p:blipFill>
        <p:spPr bwMode="auto">
          <a:xfrm>
            <a:off x="1835696" y="244200"/>
            <a:ext cx="431913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24328" y="3212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07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/>
          <p:cNvSpPr>
            <a:spLocks noGrp="1"/>
          </p:cNvSpPr>
          <p:nvPr>
            <p:ph type="subTitle" idx="1"/>
          </p:nvPr>
        </p:nvSpPr>
        <p:spPr>
          <a:xfrm>
            <a:off x="1475656" y="5157192"/>
            <a:ext cx="4925144" cy="144016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of the rare periodicals with Greek women’s short stories, found through rare bibliographies.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C:\Users\Public\Pictures\Kodak Pictures\31-8-2013\dscn36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15" r="-12115"/>
          <a:stretch/>
        </p:blipFill>
        <p:spPr bwMode="auto">
          <a:xfrm>
            <a:off x="1475656" y="692696"/>
            <a:ext cx="5760000" cy="431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γγεγραμμένος ήχο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24328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3147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Σύνθετο">
  <a:themeElements>
    <a:clrScheme name="Σύνθετο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Σύνθετο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Σύνθετο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456</TotalTime>
  <Words>347</Words>
  <Application>Microsoft Office PowerPoint</Application>
  <PresentationFormat>On-screen Show (4:3)</PresentationFormat>
  <Paragraphs>44</Paragraphs>
  <Slides>27</Slides>
  <Notes>5</Notes>
  <HiddenSlides>0</HiddenSlides>
  <MMClips>27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Σύνθετο</vt:lpstr>
      <vt:lpstr>Greek-American Women’s Writing in the First Half of the Twentieth Century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Special Collections and University Archives California State University, Sacramento.</vt:lpstr>
      <vt:lpstr>Slide 22</vt:lpstr>
      <vt:lpstr>Slide 23</vt:lpstr>
      <vt:lpstr>Slide 24</vt:lpstr>
      <vt:lpstr>Slide 25</vt:lpstr>
      <vt:lpstr>Slide 26</vt:lpstr>
      <vt:lpstr>Slide 27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ΔΩΡΑ</dc:creator>
  <cp:lastModifiedBy>Staff</cp:lastModifiedBy>
  <cp:revision>48</cp:revision>
  <dcterms:created xsi:type="dcterms:W3CDTF">2013-11-02T19:34:10Z</dcterms:created>
  <dcterms:modified xsi:type="dcterms:W3CDTF">2013-12-20T03:19:08Z</dcterms:modified>
</cp:coreProperties>
</file>